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89500" autoAdjust="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724400"/>
            <a:ext cx="6400800" cy="68580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>
            <a:noAutofit/>
          </a:bodyPr>
          <a:lstStyle>
            <a:lvl1pPr marL="0" indent="0" algn="ctr">
              <a:buNone/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Insert Subject 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4"/>
          <p:cNvSpPr/>
          <p:nvPr userDrawn="1"/>
        </p:nvSpPr>
        <p:spPr>
          <a:xfrm>
            <a:off x="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18288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36576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54864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73152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54" name="Rectangle 53"/>
          <p:cNvSpPr/>
          <p:nvPr userDrawn="1"/>
        </p:nvSpPr>
        <p:spPr>
          <a:xfrm>
            <a:off x="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0" name="Rectangle 59"/>
          <p:cNvSpPr/>
          <p:nvPr userDrawn="1"/>
        </p:nvSpPr>
        <p:spPr>
          <a:xfrm>
            <a:off x="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/>
          <p:cNvSpPr/>
          <p:nvPr userDrawn="1"/>
        </p:nvSpPr>
        <p:spPr>
          <a:xfrm>
            <a:off x="18288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6" name="Rectangle 65"/>
          <p:cNvSpPr/>
          <p:nvPr userDrawn="1"/>
        </p:nvSpPr>
        <p:spPr>
          <a:xfrm>
            <a:off x="36576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7" name="Rectangle 66"/>
          <p:cNvSpPr/>
          <p:nvPr userDrawn="1"/>
        </p:nvSpPr>
        <p:spPr>
          <a:xfrm>
            <a:off x="54864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8" name="Rectangle 67"/>
          <p:cNvSpPr/>
          <p:nvPr userDrawn="1"/>
        </p:nvSpPr>
        <p:spPr>
          <a:xfrm>
            <a:off x="73152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9" name="Rectangle 68"/>
          <p:cNvSpPr/>
          <p:nvPr userDrawn="1"/>
        </p:nvSpPr>
        <p:spPr>
          <a:xfrm>
            <a:off x="18288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0" name="Rectangle 69"/>
          <p:cNvSpPr/>
          <p:nvPr userDrawn="1"/>
        </p:nvSpPr>
        <p:spPr>
          <a:xfrm>
            <a:off x="36576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1" name="Rectangle 70"/>
          <p:cNvSpPr/>
          <p:nvPr userDrawn="1"/>
        </p:nvSpPr>
        <p:spPr>
          <a:xfrm>
            <a:off x="54864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2" name="Rectangle 71"/>
          <p:cNvSpPr/>
          <p:nvPr userDrawn="1"/>
        </p:nvSpPr>
        <p:spPr>
          <a:xfrm>
            <a:off x="73152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3" name="Rectangle 72"/>
          <p:cNvSpPr/>
          <p:nvPr userDrawn="1"/>
        </p:nvSpPr>
        <p:spPr>
          <a:xfrm>
            <a:off x="18288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4" name="Rectangle 73"/>
          <p:cNvSpPr/>
          <p:nvPr userDrawn="1"/>
        </p:nvSpPr>
        <p:spPr>
          <a:xfrm>
            <a:off x="36576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5" name="Rectangle 74"/>
          <p:cNvSpPr/>
          <p:nvPr userDrawn="1"/>
        </p:nvSpPr>
        <p:spPr>
          <a:xfrm>
            <a:off x="54864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6" name="Rectangle 75"/>
          <p:cNvSpPr/>
          <p:nvPr userDrawn="1"/>
        </p:nvSpPr>
        <p:spPr>
          <a:xfrm>
            <a:off x="73152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7" name="Rectangle 76"/>
          <p:cNvSpPr/>
          <p:nvPr userDrawn="1"/>
        </p:nvSpPr>
        <p:spPr>
          <a:xfrm>
            <a:off x="18288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8" name="Rectangle 77"/>
          <p:cNvSpPr/>
          <p:nvPr userDrawn="1"/>
        </p:nvSpPr>
        <p:spPr>
          <a:xfrm>
            <a:off x="36576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9" name="Rectangle 78"/>
          <p:cNvSpPr/>
          <p:nvPr userDrawn="1"/>
        </p:nvSpPr>
        <p:spPr>
          <a:xfrm>
            <a:off x="54864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0" name="Rectangle 79"/>
          <p:cNvSpPr/>
          <p:nvPr userDrawn="1"/>
        </p:nvSpPr>
        <p:spPr>
          <a:xfrm>
            <a:off x="73152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1" name="Rectangle 80"/>
          <p:cNvSpPr/>
          <p:nvPr userDrawn="1"/>
        </p:nvSpPr>
        <p:spPr>
          <a:xfrm>
            <a:off x="18288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2" name="Rectangle 81"/>
          <p:cNvSpPr/>
          <p:nvPr userDrawn="1"/>
        </p:nvSpPr>
        <p:spPr>
          <a:xfrm>
            <a:off x="36576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3" name="Rectangle 82"/>
          <p:cNvSpPr/>
          <p:nvPr userDrawn="1"/>
        </p:nvSpPr>
        <p:spPr>
          <a:xfrm>
            <a:off x="54864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4" name="Rectangle 83"/>
          <p:cNvSpPr/>
          <p:nvPr userDrawn="1"/>
        </p:nvSpPr>
        <p:spPr>
          <a:xfrm>
            <a:off x="73152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ctr" defTabSz="914400" rtl="0" eaLnBrk="1" latinLnBrk="0" hangingPunct="1">
        <a:spcBef>
          <a:spcPct val="20000"/>
        </a:spcBef>
        <a:buFont typeface="Arial" pitchFamily="34" charset="0"/>
        <a:buNone/>
        <a:defRPr sz="4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10.xml"/><Relationship Id="rId18" Type="http://schemas.openxmlformats.org/officeDocument/2006/relationships/slide" Target="slide11.xml"/><Relationship Id="rId26" Type="http://schemas.openxmlformats.org/officeDocument/2006/relationships/slide" Target="slide27.xml"/><Relationship Id="rId3" Type="http://schemas.openxmlformats.org/officeDocument/2006/relationships/slide" Target="slide8.xml"/><Relationship Id="rId21" Type="http://schemas.openxmlformats.org/officeDocument/2006/relationships/slide" Target="slide26.xml"/><Relationship Id="rId7" Type="http://schemas.openxmlformats.org/officeDocument/2006/relationships/slide" Target="slide4.xml"/><Relationship Id="rId12" Type="http://schemas.openxmlformats.org/officeDocument/2006/relationships/slide" Target="slide5.xml"/><Relationship Id="rId17" Type="http://schemas.openxmlformats.org/officeDocument/2006/relationships/slide" Target="slide6.xml"/><Relationship Id="rId25" Type="http://schemas.openxmlformats.org/officeDocument/2006/relationships/slide" Target="slide22.xml"/><Relationship Id="rId2" Type="http://schemas.openxmlformats.org/officeDocument/2006/relationships/slide" Target="slide3.xml"/><Relationship Id="rId16" Type="http://schemas.openxmlformats.org/officeDocument/2006/relationships/slide" Target="slide2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9.xml"/><Relationship Id="rId24" Type="http://schemas.openxmlformats.org/officeDocument/2006/relationships/slide" Target="slide17.xml"/><Relationship Id="rId5" Type="http://schemas.openxmlformats.org/officeDocument/2006/relationships/slide" Target="slide18.xml"/><Relationship Id="rId15" Type="http://schemas.openxmlformats.org/officeDocument/2006/relationships/slide" Target="slide20.xml"/><Relationship Id="rId23" Type="http://schemas.openxmlformats.org/officeDocument/2006/relationships/slide" Target="slide12.xml"/><Relationship Id="rId10" Type="http://schemas.openxmlformats.org/officeDocument/2006/relationships/slide" Target="slide14.xml"/><Relationship Id="rId19" Type="http://schemas.openxmlformats.org/officeDocument/2006/relationships/slide" Target="slide16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15.xml"/><Relationship Id="rId22" Type="http://schemas.openxmlformats.org/officeDocument/2006/relationships/slide" Target="slide7.xml"/><Relationship Id="rId27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opardy! Theme 1984-199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4800" y="5181600"/>
            <a:ext cx="609600" cy="609600"/>
          </a:xfrm>
          <a:prstGeom prst="rect">
            <a:avLst/>
          </a:prstGeom>
        </p:spPr>
      </p:pic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533400" y="4724400"/>
            <a:ext cx="8077200" cy="1371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Statistics and Data Analysis</a:t>
            </a:r>
          </a:p>
          <a:p>
            <a:r>
              <a:rPr lang="en-US" dirty="0" smtClean="0"/>
              <a:t>Final Exam Review – Part 2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- 600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09600" y="1417638"/>
            <a:ext cx="807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Which of these is </a:t>
            </a:r>
            <a:r>
              <a:rPr lang="en-US" sz="2400" i="1" dirty="0"/>
              <a:t>not </a:t>
            </a:r>
            <a:r>
              <a:rPr lang="en-US" sz="2400" dirty="0"/>
              <a:t>true of the correlation </a:t>
            </a:r>
            <a:r>
              <a:rPr lang="en-US" sz="2400" i="1" dirty="0"/>
              <a:t>r </a:t>
            </a:r>
            <a:r>
              <a:rPr lang="en-US" sz="2400" dirty="0"/>
              <a:t>between the </a:t>
            </a:r>
            <a:r>
              <a:rPr lang="en-US" sz="2400" dirty="0" smtClean="0"/>
              <a:t>length (in inches) </a:t>
            </a:r>
            <a:r>
              <a:rPr lang="en-US" sz="2400" dirty="0"/>
              <a:t>and </a:t>
            </a:r>
            <a:r>
              <a:rPr lang="en-US" sz="2400" dirty="0" smtClean="0"/>
              <a:t>weight (in pounds) </a:t>
            </a:r>
            <a:r>
              <a:rPr lang="en-US" sz="2400" dirty="0"/>
              <a:t>of a </a:t>
            </a:r>
            <a:r>
              <a:rPr lang="en-US" sz="2400" dirty="0" smtClean="0"/>
              <a:t>sample of salamanders?</a:t>
            </a:r>
          </a:p>
          <a:p>
            <a:pPr lvl="0"/>
            <a:endParaRPr lang="en-US" sz="2400" dirty="0"/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 smtClean="0"/>
              <a:t>r </a:t>
            </a:r>
            <a:r>
              <a:rPr lang="en-US" sz="2400" dirty="0"/>
              <a:t>must take a value between </a:t>
            </a:r>
            <a:r>
              <a:rPr lang="en-US" sz="2400" i="1" dirty="0"/>
              <a:t>-</a:t>
            </a:r>
            <a:r>
              <a:rPr lang="en-US" sz="2400" dirty="0"/>
              <a:t>1 and 1.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 smtClean="0"/>
              <a:t>r </a:t>
            </a:r>
            <a:r>
              <a:rPr lang="en-US" sz="2400" dirty="0"/>
              <a:t>is measured in inches.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dirty="0"/>
              <a:t>if longer </a:t>
            </a:r>
            <a:r>
              <a:rPr lang="en-US" sz="2400" dirty="0" smtClean="0"/>
              <a:t>salamanders </a:t>
            </a:r>
            <a:r>
              <a:rPr lang="en-US" sz="2400" dirty="0"/>
              <a:t>tend to also be heavier, </a:t>
            </a:r>
            <a:r>
              <a:rPr lang="en-US" sz="2400" dirty="0" smtClean="0"/>
              <a:t>then </a:t>
            </a:r>
            <a:r>
              <a:rPr lang="en-US" sz="2400" i="1" dirty="0"/>
              <a:t>r &gt; </a:t>
            </a:r>
            <a:r>
              <a:rPr lang="en-US" sz="2400" dirty="0"/>
              <a:t>0.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/>
              <a:t>r </a:t>
            </a:r>
            <a:r>
              <a:rPr lang="en-US" sz="2400" dirty="0"/>
              <a:t>would not change if we measured these trout in centimeters instead of inches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- 800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457200" y="1524000"/>
            <a:ext cx="8229600" cy="51054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228743"/>
            <a:ext cx="8229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A study found that SAT verbal scores were positively associated with first-year grade point averages for liberal arts majors. We can conclude from this </a:t>
            </a:r>
            <a:r>
              <a:rPr lang="en-US" sz="2000" dirty="0" smtClean="0"/>
              <a:t>that</a:t>
            </a:r>
          </a:p>
          <a:p>
            <a:pPr lvl="0"/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students </a:t>
            </a:r>
            <a:r>
              <a:rPr lang="en-US" sz="2000" dirty="0"/>
              <a:t>who scored high on the SAT verbal test tended to get lower GPAs than those who scored lower on the SAT verbal test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students </a:t>
            </a:r>
            <a:r>
              <a:rPr lang="en-US" sz="2000" dirty="0"/>
              <a:t>who scored high on the SAT verbal test tended to get higher GPAs than those who scored lower on the SAT verbal test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we </a:t>
            </a:r>
            <a:r>
              <a:rPr lang="en-US" sz="2000" dirty="0"/>
              <a:t>can use the SAT verbal score to accurately predict GPAs for liberal arts majors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grade </a:t>
            </a:r>
            <a:r>
              <a:rPr lang="en-US" sz="2000" dirty="0"/>
              <a:t>point averages are higher for older students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the </a:t>
            </a:r>
            <a:r>
              <a:rPr lang="en-US" sz="2000" dirty="0"/>
              <a:t>correlation between the SAT verbal score and GPA is higher than 0.5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- 1000</a:t>
            </a: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457200" y="1524000"/>
            <a:ext cx="8229600" cy="51054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417638"/>
            <a:ext cx="8229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A scatterplot has a correlation of –0.0002. Which of the following must be </a:t>
            </a:r>
            <a:r>
              <a:rPr lang="en-US" sz="2400" dirty="0" smtClean="0"/>
              <a:t>true?</a:t>
            </a:r>
          </a:p>
          <a:p>
            <a:pPr lvl="0"/>
            <a:endParaRPr lang="en-US" sz="2400" dirty="0"/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There is no association between the explanatory and response variables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 scatterplot has no form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 scatterplot shows a negative direction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There is no linear association between the explanatory and response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 – 200 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751605"/>
              </p:ext>
            </p:extLst>
          </p:nvPr>
        </p:nvGraphicFramePr>
        <p:xfrm>
          <a:off x="1854882" y="1295400"/>
          <a:ext cx="5669280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919"/>
                <a:gridCol w="756481"/>
                <a:gridCol w="777240"/>
                <a:gridCol w="944880"/>
                <a:gridCol w="944880"/>
                <a:gridCol w="944880"/>
              </a:tblGrid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Color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Red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Blue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Green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Yellow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Purple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Frequency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4722" y="2362200"/>
            <a:ext cx="82296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 student spun a given spinner 80 times and recorded the results of each spin in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the table.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Based on his findings what is the probability of landing on Red?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0.1500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0.1875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0.8000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0.2000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 - 400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2362200"/>
            <a:ext cx="8229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A student spun a given spinner 80 times and recorded the results of each spin in the table. </a:t>
            </a:r>
            <a:r>
              <a:rPr lang="en-US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W</a:t>
            </a:r>
            <a:r>
              <a:rPr lang="en-US" sz="2400" dirty="0" smtClean="0"/>
              <a:t>hat </a:t>
            </a:r>
            <a:r>
              <a:rPr lang="en-US" sz="2400" dirty="0"/>
              <a:t>is the probability of not landing on Yellow</a:t>
            </a:r>
            <a:r>
              <a:rPr lang="en-US" sz="2400" dirty="0" smtClean="0"/>
              <a:t>?</a:t>
            </a:r>
          </a:p>
          <a:p>
            <a:pPr lvl="0"/>
            <a:endParaRPr lang="en-US" sz="2400" dirty="0"/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0.0625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0.2000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0.8000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0.9375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469628"/>
              </p:ext>
            </p:extLst>
          </p:nvPr>
        </p:nvGraphicFramePr>
        <p:xfrm>
          <a:off x="1854882" y="1295400"/>
          <a:ext cx="5669280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919"/>
                <a:gridCol w="756481"/>
                <a:gridCol w="777240"/>
                <a:gridCol w="944880"/>
                <a:gridCol w="944880"/>
                <a:gridCol w="944880"/>
              </a:tblGrid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Color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Red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Blue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Green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Yellow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Purple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Frequency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- 600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066801"/>
            <a:ext cx="8229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Of American adults 24% have a genetic marker for breast cancer. If a random sample of 3 adults is taken, what is the probability that all 3 have the genetic marker</a:t>
            </a:r>
            <a:r>
              <a:rPr lang="en-US" sz="2800" dirty="0" smtClean="0"/>
              <a:t>?</a:t>
            </a:r>
          </a:p>
          <a:p>
            <a:pPr lvl="0"/>
            <a:endParaRPr lang="en-US" sz="2800" dirty="0"/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0.2400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0.7200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0.0138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0.0800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- 800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219200"/>
            <a:ext cx="82296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/>
              <a:t>A fair die is rolled 4 times and 6 appears each time. What is the probability that on the next roll the 6 will appear again</a:t>
            </a:r>
            <a:r>
              <a:rPr lang="en-US" sz="2600" dirty="0" smtClean="0"/>
              <a:t>?</a:t>
            </a:r>
          </a:p>
          <a:p>
            <a:pPr lvl="0"/>
            <a:endParaRPr lang="en-US" sz="2600" dirty="0"/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It would be close to zeros since it is very unlikely that 6 would appear again after coming up so many times.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It would be close to one since the die appears to be on a streak of 6's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The probability remains 1/6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The probability would be (1/6)</a:t>
            </a:r>
            <a:r>
              <a:rPr lang="en-US" sz="2600" baseline="30000" dirty="0"/>
              <a:t>5</a:t>
            </a:r>
            <a:r>
              <a:rPr lang="en-US" sz="2600" dirty="0"/>
              <a:t> = 1/7776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 - 1000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935471"/>
              </p:ext>
            </p:extLst>
          </p:nvPr>
        </p:nvGraphicFramePr>
        <p:xfrm>
          <a:off x="1547884" y="2057400"/>
          <a:ext cx="1447800" cy="1398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3900"/>
                <a:gridCol w="723900"/>
              </a:tblGrid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x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P(x)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0.35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0.20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0.06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0.14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0.10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60380"/>
              </p:ext>
            </p:extLst>
          </p:nvPr>
        </p:nvGraphicFramePr>
        <p:xfrm>
          <a:off x="3657600" y="2057400"/>
          <a:ext cx="1473200" cy="1398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6600"/>
                <a:gridCol w="736600"/>
              </a:tblGrid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x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P(x)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0.00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0.68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0.01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72432"/>
              </p:ext>
            </p:extLst>
          </p:nvPr>
        </p:nvGraphicFramePr>
        <p:xfrm>
          <a:off x="5767962" y="2057400"/>
          <a:ext cx="1371600" cy="1398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685800"/>
              </a:tblGrid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x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P(x)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0.22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0.22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0.22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0.11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81200" y="15240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248400" y="15240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IIII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38600" y="15240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57200" y="3657600"/>
            <a:ext cx="8229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Which of the following is a legitimate probability distribution?</a:t>
            </a:r>
          </a:p>
          <a:p>
            <a:pPr lvl="1"/>
            <a:endParaRPr lang="en-US" sz="2200" dirty="0"/>
          </a:p>
          <a:p>
            <a:pPr marL="342900" indent="-342900">
              <a:buFont typeface="+mj-lt"/>
              <a:buAutoNum type="alphaUcPeriod"/>
            </a:pPr>
            <a:r>
              <a:rPr lang="en-US" sz="2200" dirty="0" smtClean="0"/>
              <a:t>I </a:t>
            </a:r>
            <a:r>
              <a:rPr lang="en-US" sz="2200" dirty="0"/>
              <a:t>only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200" dirty="0"/>
              <a:t>II only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200" dirty="0"/>
              <a:t>III only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200" dirty="0"/>
              <a:t>I and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II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6299" y="2483346"/>
            <a:ext cx="8077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Let the table above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give the probabilities for having a certain number of children for a given town.  What is the expected number of children per family?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baseline="0" dirty="0">
              <a:latin typeface="Arial" pitchFamily="34" charset="0"/>
              <a:cs typeface="Arial" pitchFamily="34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1.0</a:t>
            </a:r>
            <a:r>
              <a:rPr lang="en-US" sz="2400" dirty="0"/>
              <a:t>	</a:t>
            </a:r>
            <a:endParaRPr lang="en-US" sz="2400" dirty="0" smtClean="0"/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1.3 </a:t>
            </a:r>
            <a:r>
              <a:rPr lang="en-US" sz="2400" dirty="0"/>
              <a:t>	</a:t>
            </a:r>
            <a:endParaRPr lang="en-US" sz="2400" dirty="0" smtClean="0"/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2.0 </a:t>
            </a:r>
            <a:r>
              <a:rPr lang="en-US" sz="2400" dirty="0"/>
              <a:t>	</a:t>
            </a:r>
            <a:endParaRPr lang="en-US" sz="2400" dirty="0" smtClean="0"/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2.5</a:t>
            </a:r>
            <a:r>
              <a:rPr lang="en-US" sz="2400" dirty="0"/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lum bright="-20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63" y="1518603"/>
            <a:ext cx="6932474" cy="63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Probability II 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- 400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699309"/>
              </p:ext>
            </p:extLst>
          </p:nvPr>
        </p:nvGraphicFramePr>
        <p:xfrm>
          <a:off x="2560320" y="1219200"/>
          <a:ext cx="4023360" cy="1752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307592"/>
                <a:gridCol w="704088"/>
                <a:gridCol w="1005840"/>
                <a:gridCol w="100584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Smokes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Doesn’t Smoke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2000" y="327660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table relates gender to smoking.  What is the probability that a randomly selected person smokes or is male?</a:t>
            </a:r>
          </a:p>
          <a:p>
            <a:endParaRPr lang="en-US" sz="2800" dirty="0"/>
          </a:p>
          <a:p>
            <a:pPr marL="342900" indent="-342900">
              <a:buAutoNum type="alphaUcPeriod"/>
            </a:pPr>
            <a:r>
              <a:rPr lang="en-US" sz="2800" dirty="0" smtClean="0"/>
              <a:t>0.20	B. 0.40	C. 0.54	D. 0.60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" action="ppaction://hlinksldjump"/>
              </a:rPr>
              <a:t>200</a:t>
            </a:r>
            <a:endParaRPr 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18288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3" action="ppaction://hlinksldjump"/>
              </a:rPr>
              <a:t>200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36576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4" action="ppaction://hlinksldjump"/>
              </a:rPr>
              <a:t>200</a:t>
            </a:r>
            <a:endParaRPr lang="en-US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54864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5" action="ppaction://hlinksldjump"/>
              </a:rPr>
              <a:t>200</a:t>
            </a:r>
            <a:endParaRPr 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73152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6" action="ppaction://hlinksldjump"/>
              </a:rPr>
              <a:t>200</a:t>
            </a:r>
            <a:endParaRPr lang="en-US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7" action="ppaction://hlinksldjump"/>
              </a:rPr>
              <a:t>400</a:t>
            </a:r>
            <a:endParaRPr lang="en-US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73152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8" action="ppaction://hlinksldjump"/>
              </a:rPr>
              <a:t>400</a:t>
            </a:r>
            <a:endParaRPr lang="en-US" sz="4800" dirty="0"/>
          </a:p>
        </p:txBody>
      </p:sp>
      <p:sp>
        <p:nvSpPr>
          <p:cNvPr id="13" name="TextBox 12"/>
          <p:cNvSpPr txBox="1"/>
          <p:nvPr/>
        </p:nvSpPr>
        <p:spPr>
          <a:xfrm>
            <a:off x="54864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9" action="ppaction://hlinksldjump"/>
              </a:rPr>
              <a:t>400</a:t>
            </a:r>
            <a:endParaRPr lang="en-US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36576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0" action="ppaction://hlinksldjump"/>
              </a:rPr>
              <a:t>400</a:t>
            </a:r>
            <a:endParaRPr lang="en-US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18288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1" action="ppaction://hlinksldjump"/>
              </a:rPr>
              <a:t>400</a:t>
            </a:r>
            <a:endParaRPr lang="en-US" sz="4800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2" action="ppaction://hlinksldjump"/>
              </a:rPr>
              <a:t>600</a:t>
            </a:r>
            <a:endParaRPr lang="en-US" sz="4800" dirty="0"/>
          </a:p>
        </p:txBody>
      </p:sp>
      <p:sp>
        <p:nvSpPr>
          <p:cNvPr id="17" name="TextBox 16"/>
          <p:cNvSpPr txBox="1"/>
          <p:nvPr/>
        </p:nvSpPr>
        <p:spPr>
          <a:xfrm>
            <a:off x="18288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3" action="ppaction://hlinksldjump"/>
              </a:rPr>
              <a:t>600</a:t>
            </a:r>
            <a:endParaRPr lang="en-US" sz="4800" dirty="0"/>
          </a:p>
        </p:txBody>
      </p:sp>
      <p:sp>
        <p:nvSpPr>
          <p:cNvPr id="18" name="TextBox 17"/>
          <p:cNvSpPr txBox="1"/>
          <p:nvPr/>
        </p:nvSpPr>
        <p:spPr>
          <a:xfrm>
            <a:off x="36576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4" action="ppaction://hlinksldjump"/>
              </a:rPr>
              <a:t>600</a:t>
            </a:r>
            <a:endParaRPr lang="en-US" sz="4800" dirty="0"/>
          </a:p>
        </p:txBody>
      </p:sp>
      <p:sp>
        <p:nvSpPr>
          <p:cNvPr id="19" name="TextBox 18"/>
          <p:cNvSpPr txBox="1"/>
          <p:nvPr/>
        </p:nvSpPr>
        <p:spPr>
          <a:xfrm>
            <a:off x="54864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5" action="ppaction://hlinksldjump"/>
              </a:rPr>
              <a:t>600</a:t>
            </a:r>
            <a:endParaRPr lang="en-US" sz="4800" dirty="0"/>
          </a:p>
        </p:txBody>
      </p:sp>
      <p:sp>
        <p:nvSpPr>
          <p:cNvPr id="20" name="TextBox 19"/>
          <p:cNvSpPr txBox="1"/>
          <p:nvPr/>
        </p:nvSpPr>
        <p:spPr>
          <a:xfrm>
            <a:off x="73152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6" action="ppaction://hlinksldjump"/>
              </a:rPr>
              <a:t>600</a:t>
            </a:r>
            <a:endParaRPr lang="en-US" sz="48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7" action="ppaction://hlinksldjump"/>
              </a:rPr>
              <a:t>800</a:t>
            </a:r>
            <a:endParaRPr lang="en-US" sz="4800" dirty="0"/>
          </a:p>
        </p:txBody>
      </p:sp>
      <p:sp>
        <p:nvSpPr>
          <p:cNvPr id="22" name="TextBox 21"/>
          <p:cNvSpPr txBox="1"/>
          <p:nvPr/>
        </p:nvSpPr>
        <p:spPr>
          <a:xfrm>
            <a:off x="18288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8" action="ppaction://hlinksldjump"/>
              </a:rPr>
              <a:t>800</a:t>
            </a:r>
            <a:endParaRPr lang="en-US" sz="4800" dirty="0"/>
          </a:p>
        </p:txBody>
      </p:sp>
      <p:sp>
        <p:nvSpPr>
          <p:cNvPr id="23" name="TextBox 22"/>
          <p:cNvSpPr txBox="1"/>
          <p:nvPr/>
        </p:nvSpPr>
        <p:spPr>
          <a:xfrm>
            <a:off x="36576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9" action="ppaction://hlinksldjump"/>
              </a:rPr>
              <a:t>800</a:t>
            </a:r>
            <a:endParaRPr lang="en-US" sz="4800" dirty="0"/>
          </a:p>
        </p:txBody>
      </p:sp>
      <p:sp>
        <p:nvSpPr>
          <p:cNvPr id="24" name="TextBox 23"/>
          <p:cNvSpPr txBox="1"/>
          <p:nvPr/>
        </p:nvSpPr>
        <p:spPr>
          <a:xfrm>
            <a:off x="54864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0" action="ppaction://hlinksldjump"/>
              </a:rPr>
              <a:t>800</a:t>
            </a:r>
            <a:endParaRPr lang="en-US" sz="4800" dirty="0"/>
          </a:p>
        </p:txBody>
      </p:sp>
      <p:sp>
        <p:nvSpPr>
          <p:cNvPr id="25" name="TextBox 24"/>
          <p:cNvSpPr txBox="1"/>
          <p:nvPr/>
        </p:nvSpPr>
        <p:spPr>
          <a:xfrm>
            <a:off x="73152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1" action="ppaction://hlinksldjump"/>
              </a:rPr>
              <a:t>800</a:t>
            </a:r>
            <a:endParaRPr lang="en-US" sz="4800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2" action="ppaction://hlinksldjump"/>
              </a:rPr>
              <a:t>1000</a:t>
            </a:r>
            <a:endParaRPr lang="en-US" sz="4800" dirty="0"/>
          </a:p>
        </p:txBody>
      </p:sp>
      <p:sp>
        <p:nvSpPr>
          <p:cNvPr id="27" name="TextBox 26"/>
          <p:cNvSpPr txBox="1"/>
          <p:nvPr/>
        </p:nvSpPr>
        <p:spPr>
          <a:xfrm>
            <a:off x="18288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3" action="ppaction://hlinksldjump"/>
              </a:rPr>
              <a:t>1000</a:t>
            </a:r>
            <a:endParaRPr lang="en-US" sz="4800" dirty="0"/>
          </a:p>
        </p:txBody>
      </p:sp>
      <p:sp>
        <p:nvSpPr>
          <p:cNvPr id="28" name="TextBox 27"/>
          <p:cNvSpPr txBox="1"/>
          <p:nvPr/>
        </p:nvSpPr>
        <p:spPr>
          <a:xfrm>
            <a:off x="36576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4" action="ppaction://hlinksldjump"/>
              </a:rPr>
              <a:t>1000</a:t>
            </a:r>
            <a:endParaRPr lang="en-US" sz="4800" dirty="0"/>
          </a:p>
        </p:txBody>
      </p:sp>
      <p:sp>
        <p:nvSpPr>
          <p:cNvPr id="29" name="TextBox 28"/>
          <p:cNvSpPr txBox="1"/>
          <p:nvPr/>
        </p:nvSpPr>
        <p:spPr>
          <a:xfrm>
            <a:off x="54864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5" action="ppaction://hlinksldjump"/>
              </a:rPr>
              <a:t>1000</a:t>
            </a:r>
            <a:endParaRPr lang="en-US" sz="4800" dirty="0"/>
          </a:p>
        </p:txBody>
      </p:sp>
      <p:sp>
        <p:nvSpPr>
          <p:cNvPr id="30" name="TextBox 29"/>
          <p:cNvSpPr txBox="1"/>
          <p:nvPr/>
        </p:nvSpPr>
        <p:spPr>
          <a:xfrm>
            <a:off x="73152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6" action="ppaction://hlinksldjump"/>
              </a:rPr>
              <a:t>1000</a:t>
            </a:r>
            <a:endParaRPr lang="en-US" sz="4800" dirty="0"/>
          </a:p>
        </p:txBody>
      </p:sp>
      <p:sp>
        <p:nvSpPr>
          <p:cNvPr id="31" name="TextBox 30"/>
          <p:cNvSpPr txBox="1"/>
          <p:nvPr/>
        </p:nvSpPr>
        <p:spPr>
          <a:xfrm>
            <a:off x="-1137" y="130355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Linear Regression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37899" y="218028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Linear Regression II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666699" y="371916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Probability I</a:t>
            </a:r>
            <a:endParaRPr 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5498910" y="371916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Probability II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27710" y="345798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Inference</a:t>
            </a:r>
            <a:endParaRPr lang="en-US" sz="2400" dirty="0"/>
          </a:p>
        </p:txBody>
      </p:sp>
      <p:sp>
        <p:nvSpPr>
          <p:cNvPr id="2" name="Octagon 1">
            <a:hlinkClick r:id="rId27" action="ppaction://hlinksldjump"/>
          </p:cNvPr>
          <p:cNvSpPr/>
          <p:nvPr/>
        </p:nvSpPr>
        <p:spPr>
          <a:xfrm>
            <a:off x="8763000" y="130355"/>
            <a:ext cx="228600" cy="241561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II - 600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585338"/>
              </p:ext>
            </p:extLst>
          </p:nvPr>
        </p:nvGraphicFramePr>
        <p:xfrm>
          <a:off x="2560320" y="1219200"/>
          <a:ext cx="4023360" cy="1752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307592"/>
                <a:gridCol w="704088"/>
                <a:gridCol w="1005840"/>
                <a:gridCol w="100584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Smokes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Doesn’t Smoke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62000" y="327660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table relates gender to smoking.  What is the probability that a randomly selected person smokes and is male?</a:t>
            </a:r>
          </a:p>
          <a:p>
            <a:endParaRPr lang="en-US" sz="2800" dirty="0"/>
          </a:p>
          <a:p>
            <a:pPr marL="342900" indent="-342900">
              <a:buAutoNum type="alphaUcPeriod"/>
            </a:pPr>
            <a:r>
              <a:rPr lang="en-US" sz="2800" dirty="0" smtClean="0"/>
              <a:t>0.06	B. 0.20	C. 0.40	D. 1.00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II - 800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57200" y="1143000"/>
            <a:ext cx="8331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You read in a book about bridge that the probability that each of the four players is dealt exactly one ace is about 0.11. To simulate an outcome with probability 0.11 you </a:t>
            </a:r>
            <a:r>
              <a:rPr lang="en-US" sz="2400" dirty="0" smtClean="0"/>
              <a:t>could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look </a:t>
            </a:r>
            <a:r>
              <a:rPr lang="en-US" sz="2400" dirty="0"/>
              <a:t>at 2 digits in the random number table; the outcome occurs if the digits are 11.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look </a:t>
            </a:r>
            <a:r>
              <a:rPr lang="en-US" sz="2400" dirty="0"/>
              <a:t>at 2 digits in the random number table; the outcome occurs if the digits are any of 00, 01, </a:t>
            </a:r>
            <a:r>
              <a:rPr lang="en-US" sz="2400" i="1" dirty="0"/>
              <a:t>…,</a:t>
            </a:r>
            <a:r>
              <a:rPr lang="en-US" sz="2400" dirty="0"/>
              <a:t> 11.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look </a:t>
            </a:r>
            <a:r>
              <a:rPr lang="en-US" sz="2400" dirty="0"/>
              <a:t>at 2 digits in the random number table; the outcome occurs if the digits are </a:t>
            </a:r>
            <a:r>
              <a:rPr lang="en-US" sz="2400" dirty="0" smtClean="0"/>
              <a:t>any of </a:t>
            </a:r>
            <a:r>
              <a:rPr lang="en-US" sz="2400" dirty="0"/>
              <a:t>00, 01, </a:t>
            </a:r>
            <a:r>
              <a:rPr lang="en-US" sz="2400" i="1" dirty="0"/>
              <a:t>…,</a:t>
            </a:r>
            <a:r>
              <a:rPr lang="en-US" sz="2400" dirty="0"/>
              <a:t> 10.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None of these would work.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71500" y="1524000"/>
            <a:ext cx="8001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In a small community 76% of the population is over 35 years old, 72% of the population consider themselves conservatives, and 52% are over 35 and conservative. What is the probability that a randomly selected person is over 35 or </a:t>
            </a:r>
            <a:r>
              <a:rPr lang="en-US" sz="2800" dirty="0" smtClean="0"/>
              <a:t>conservative?  HINT: Make a two-way table.</a:t>
            </a:r>
          </a:p>
          <a:p>
            <a:pPr lvl="0"/>
            <a:endParaRPr lang="en-US" sz="2800" dirty="0"/>
          </a:p>
          <a:p>
            <a:pPr lvl="0"/>
            <a:r>
              <a:rPr lang="en-US" sz="2800" dirty="0" smtClean="0"/>
              <a:t>A. 52%	B. 96%	C. 8%	D. 148</a:t>
            </a:r>
            <a:r>
              <a:rPr lang="en-US" sz="2800" dirty="0"/>
              <a:t>%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II - 1000</a:t>
            </a: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1219200"/>
            <a:ext cx="8229600" cy="452431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400" dirty="0" smtClean="0"/>
              <a:t>Daily Double!</a:t>
            </a:r>
            <a:endParaRPr lang="en-US" sz="1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 Daily Double Sound Effect.wav"/>
                                        </p:tgtEl>
                                      </p:cMediaNode>
                                    </p:audio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- 200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57200" y="1277314"/>
            <a:ext cx="82296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The teacher wants to perform a test of significance to see if </a:t>
            </a:r>
            <a:r>
              <a:rPr lang="en-US" sz="2800" dirty="0" smtClean="0"/>
              <a:t>her students </a:t>
            </a:r>
            <a:r>
              <a:rPr lang="en-US" sz="2800" dirty="0"/>
              <a:t>underestimate </a:t>
            </a:r>
            <a:r>
              <a:rPr lang="en-US" sz="2800" dirty="0" smtClean="0"/>
              <a:t>her actual age of 50.  She samples the 30 students and calculates an average of 46.5.  The </a:t>
            </a:r>
            <a:r>
              <a:rPr lang="en-US" sz="2800" dirty="0"/>
              <a:t>null and alternative hypotheses are</a:t>
            </a:r>
            <a:r>
              <a:rPr lang="en-US" sz="2800" dirty="0" smtClean="0"/>
              <a:t>:</a:t>
            </a:r>
          </a:p>
          <a:p>
            <a:endParaRPr lang="en-US" sz="2800" dirty="0" smtClean="0"/>
          </a:p>
          <a:p>
            <a:pPr marL="342900" indent="-342900">
              <a:buAutoNum type="alphaUcPeriod"/>
            </a:pPr>
            <a:r>
              <a:rPr lang="en-US" sz="2800" dirty="0" smtClean="0"/>
              <a:t>H</a:t>
            </a:r>
            <a:r>
              <a:rPr lang="en-US" sz="2800" baseline="-25000" dirty="0" smtClean="0"/>
              <a:t>0:</a:t>
            </a:r>
            <a:r>
              <a:rPr lang="en-US" sz="2800" dirty="0" smtClean="0"/>
              <a:t> </a:t>
            </a:r>
            <a:r>
              <a:rPr lang="en-US" sz="2800" dirty="0" smtClean="0">
                <a:sym typeface="Symbol"/>
              </a:rPr>
              <a:t> = 46.5; H</a:t>
            </a:r>
            <a:r>
              <a:rPr lang="en-US" sz="2800" baseline="-25000" dirty="0" smtClean="0">
                <a:sym typeface="Symbol"/>
              </a:rPr>
              <a:t>a</a:t>
            </a:r>
            <a:r>
              <a:rPr lang="en-US" sz="2800" dirty="0" smtClean="0">
                <a:sym typeface="Symbol"/>
              </a:rPr>
              <a:t>:   46.5</a:t>
            </a:r>
          </a:p>
          <a:p>
            <a:pPr marL="342900" indent="-342900">
              <a:buFontTx/>
              <a:buAutoNum type="alphaUcPeriod"/>
            </a:pPr>
            <a:r>
              <a:rPr lang="en-US" sz="2800" dirty="0"/>
              <a:t>H</a:t>
            </a:r>
            <a:r>
              <a:rPr lang="en-US" sz="2800" baseline="-25000" dirty="0"/>
              <a:t>0: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 = </a:t>
            </a:r>
            <a:r>
              <a:rPr lang="en-US" sz="2800" dirty="0" smtClean="0">
                <a:sym typeface="Symbol"/>
              </a:rPr>
              <a:t>46.5; </a:t>
            </a:r>
            <a:r>
              <a:rPr lang="en-US" sz="2800" dirty="0">
                <a:sym typeface="Symbol"/>
              </a:rPr>
              <a:t>H</a:t>
            </a:r>
            <a:r>
              <a:rPr lang="en-US" sz="2800" baseline="-25000" dirty="0">
                <a:sym typeface="Symbol"/>
              </a:rPr>
              <a:t>a</a:t>
            </a:r>
            <a:r>
              <a:rPr lang="en-US" sz="2800" dirty="0">
                <a:sym typeface="Symbol"/>
              </a:rPr>
              <a:t>:  </a:t>
            </a:r>
            <a:r>
              <a:rPr lang="en-US" sz="2800" dirty="0" smtClean="0">
                <a:sym typeface="Symbol"/>
              </a:rPr>
              <a:t>&lt; 46.5</a:t>
            </a:r>
            <a:endParaRPr lang="en-US" sz="2800" dirty="0">
              <a:sym typeface="Symbol"/>
            </a:endParaRPr>
          </a:p>
          <a:p>
            <a:pPr marL="342900" indent="-342900">
              <a:buFontTx/>
              <a:buAutoNum type="alphaUcPeriod"/>
            </a:pPr>
            <a:r>
              <a:rPr lang="en-US" sz="2800" dirty="0"/>
              <a:t>H</a:t>
            </a:r>
            <a:r>
              <a:rPr lang="en-US" sz="2800" baseline="-25000" dirty="0"/>
              <a:t>0: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 = 50; H</a:t>
            </a:r>
            <a:r>
              <a:rPr lang="en-US" sz="2800" baseline="-25000" dirty="0">
                <a:sym typeface="Symbol"/>
              </a:rPr>
              <a:t>a</a:t>
            </a:r>
            <a:r>
              <a:rPr lang="en-US" sz="2800" dirty="0">
                <a:sym typeface="Symbol"/>
              </a:rPr>
              <a:t>:  </a:t>
            </a:r>
            <a:r>
              <a:rPr lang="en-US" sz="2800" dirty="0" smtClean="0">
                <a:sym typeface="Symbol"/>
              </a:rPr>
              <a:t>&lt; </a:t>
            </a:r>
            <a:r>
              <a:rPr lang="en-US" sz="2800" dirty="0">
                <a:sym typeface="Symbol"/>
              </a:rPr>
              <a:t>50</a:t>
            </a:r>
          </a:p>
          <a:p>
            <a:pPr marL="342900" indent="-342900">
              <a:buFontTx/>
              <a:buAutoNum type="alphaUcPeriod"/>
            </a:pPr>
            <a:r>
              <a:rPr lang="en-US" sz="2800" dirty="0"/>
              <a:t>H</a:t>
            </a:r>
            <a:r>
              <a:rPr lang="en-US" sz="2800" baseline="-25000" dirty="0"/>
              <a:t>0: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 = 50; H</a:t>
            </a:r>
            <a:r>
              <a:rPr lang="en-US" sz="2800" baseline="-25000" dirty="0">
                <a:sym typeface="Symbol"/>
              </a:rPr>
              <a:t>a</a:t>
            </a:r>
            <a:r>
              <a:rPr lang="en-US" sz="2800" dirty="0">
                <a:sym typeface="Symbol"/>
              </a:rPr>
              <a:t>:  </a:t>
            </a:r>
            <a:r>
              <a:rPr lang="en-US" sz="2800" dirty="0" smtClean="0">
                <a:sym typeface="Symbol"/>
              </a:rPr>
              <a:t> </a:t>
            </a:r>
            <a:r>
              <a:rPr lang="en-US" sz="2800" dirty="0">
                <a:sym typeface="Symbol"/>
              </a:rPr>
              <a:t>50</a:t>
            </a:r>
          </a:p>
          <a:p>
            <a:pPr marL="342900" indent="-342900">
              <a:buAutoNum type="alphaU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- 400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305342"/>
            <a:ext cx="8229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CBS News/New York Times opinion poll asked 1,190 adults whether they would prefer balancing the Federal budget over cutting taxes; 702 of those asked said "Yes." </a:t>
            </a:r>
            <a:r>
              <a:rPr lang="en-US" sz="2400" dirty="0" smtClean="0"/>
              <a:t>Which </a:t>
            </a:r>
            <a:r>
              <a:rPr lang="en-US" sz="2400" dirty="0"/>
              <a:t>of these is a correct 95% confidence interval for the proportion of all adults who prefer balancing the budget over cutting taxes</a:t>
            </a:r>
            <a:r>
              <a:rPr lang="en-US" sz="2400" dirty="0" smtClean="0"/>
              <a:t>?</a:t>
            </a:r>
          </a:p>
          <a:p>
            <a:endParaRPr lang="en-US" sz="2400" dirty="0"/>
          </a:p>
          <a:p>
            <a:r>
              <a:rPr lang="en-US" sz="2400" dirty="0"/>
              <a:t>A. </a:t>
            </a:r>
            <a:r>
              <a:rPr lang="en-US" sz="2400" dirty="0" smtClean="0"/>
              <a:t>0.59 </a:t>
            </a:r>
            <a:r>
              <a:rPr lang="en-US" sz="2400" dirty="0" smtClean="0">
                <a:sym typeface="Symbol"/>
              </a:rPr>
              <a:t> </a:t>
            </a:r>
            <a:r>
              <a:rPr lang="en-US" sz="2400" dirty="0" smtClean="0"/>
              <a:t>0.0004</a:t>
            </a:r>
            <a:endParaRPr lang="en-US" sz="2400" dirty="0"/>
          </a:p>
          <a:p>
            <a:r>
              <a:rPr lang="en-US" sz="2400" dirty="0"/>
              <a:t>B. 0.59 </a:t>
            </a:r>
            <a:r>
              <a:rPr lang="en-US" sz="2400" dirty="0">
                <a:sym typeface="Symbol"/>
              </a:rPr>
              <a:t></a:t>
            </a:r>
            <a:r>
              <a:rPr lang="en-US" sz="2400" dirty="0" smtClean="0"/>
              <a:t> 0.014</a:t>
            </a:r>
            <a:endParaRPr lang="en-US" sz="2400" dirty="0"/>
          </a:p>
          <a:p>
            <a:r>
              <a:rPr lang="en-US" sz="2400" dirty="0"/>
              <a:t>C. 0.59 </a:t>
            </a:r>
            <a:r>
              <a:rPr lang="en-US" sz="2400" dirty="0">
                <a:sym typeface="Symbol"/>
              </a:rPr>
              <a:t></a:t>
            </a:r>
            <a:r>
              <a:rPr lang="en-US" sz="2400" dirty="0" smtClean="0"/>
              <a:t> 0.018</a:t>
            </a:r>
            <a:endParaRPr lang="en-US" sz="2400" dirty="0"/>
          </a:p>
          <a:p>
            <a:r>
              <a:rPr lang="en-US" sz="2400" dirty="0"/>
              <a:t>D. 0.59 </a:t>
            </a:r>
            <a:r>
              <a:rPr lang="en-US" sz="2400" dirty="0">
                <a:sym typeface="Symbol"/>
              </a:rPr>
              <a:t></a:t>
            </a:r>
            <a:r>
              <a:rPr lang="en-US" sz="2400" dirty="0" smtClean="0"/>
              <a:t> 0.028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- 600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57200" y="1143000"/>
            <a:ext cx="8229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A </a:t>
            </a:r>
            <a:r>
              <a:rPr lang="en-US" sz="2000" dirty="0"/>
              <a:t>Census Bureau report on the income of Americans says that with 95% confidence the median income of all U.S. households in 1997 was $37,005 with a margin of error of  $</a:t>
            </a:r>
            <a:r>
              <a:rPr lang="en-US" sz="2000" dirty="0" smtClean="0"/>
              <a:t>342.  This </a:t>
            </a:r>
            <a:r>
              <a:rPr lang="en-US" sz="2000" dirty="0"/>
              <a:t>means </a:t>
            </a:r>
            <a:r>
              <a:rPr lang="en-US" sz="2000" dirty="0" smtClean="0"/>
              <a:t>that</a:t>
            </a:r>
          </a:p>
          <a:p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95</a:t>
            </a:r>
            <a:r>
              <a:rPr lang="en-US" sz="2000" dirty="0"/>
              <a:t>% of all households had incomes in the range $37,005  $342.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we </a:t>
            </a:r>
            <a:r>
              <a:rPr lang="en-US" sz="2000" dirty="0"/>
              <a:t>can be </a:t>
            </a:r>
            <a:r>
              <a:rPr lang="en-US" sz="2000" dirty="0" smtClean="0"/>
              <a:t>95% sure </a:t>
            </a:r>
            <a:r>
              <a:rPr lang="en-US" sz="2000" dirty="0"/>
              <a:t>that the median income for all households in the country lies in the range $</a:t>
            </a:r>
            <a:r>
              <a:rPr lang="en-US" sz="2000" dirty="0" smtClean="0"/>
              <a:t>37,005 </a:t>
            </a:r>
            <a:r>
              <a:rPr lang="en-US" sz="2000" dirty="0" smtClean="0">
                <a:sym typeface="Symbol"/>
              </a:rPr>
              <a:t> </a:t>
            </a:r>
            <a:r>
              <a:rPr lang="en-US" sz="2000" dirty="0" smtClean="0"/>
              <a:t>$342</a:t>
            </a:r>
            <a:r>
              <a:rPr lang="en-US" sz="2000" dirty="0"/>
              <a:t>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95</a:t>
            </a:r>
            <a:r>
              <a:rPr lang="en-US" sz="2000" dirty="0"/>
              <a:t>% of the households in the sample interviewed by the Census Bureau had incomes in the range $</a:t>
            </a:r>
            <a:r>
              <a:rPr lang="en-US" sz="2000" dirty="0" smtClean="0"/>
              <a:t>37,005 </a:t>
            </a:r>
            <a:r>
              <a:rPr lang="en-US" sz="2000" dirty="0" smtClean="0">
                <a:sym typeface="Symbol"/>
              </a:rPr>
              <a:t> </a:t>
            </a:r>
            <a:r>
              <a:rPr lang="en-US" sz="2000" dirty="0" smtClean="0"/>
              <a:t>$342</a:t>
            </a:r>
            <a:r>
              <a:rPr lang="en-US" sz="2000" dirty="0"/>
              <a:t>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the </a:t>
            </a:r>
            <a:r>
              <a:rPr lang="en-US" sz="2000" dirty="0"/>
              <a:t>Census Bureau got the result $</a:t>
            </a:r>
            <a:r>
              <a:rPr lang="en-US" sz="2000" dirty="0" smtClean="0"/>
              <a:t>37,005 </a:t>
            </a:r>
            <a:r>
              <a:rPr lang="en-US" sz="2000" dirty="0" smtClean="0">
                <a:sym typeface="Symbol"/>
              </a:rPr>
              <a:t> </a:t>
            </a:r>
            <a:r>
              <a:rPr lang="en-US" sz="2000" dirty="0" smtClean="0"/>
              <a:t>$342 </a:t>
            </a:r>
            <a:r>
              <a:rPr lang="en-US" sz="2000" dirty="0"/>
              <a:t>using a method that will cover the true median income 95% of the time when used repeatedly.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- 800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219200"/>
            <a:ext cx="8229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If a significance test gives </a:t>
            </a:r>
            <a:r>
              <a:rPr lang="en-US" sz="2800" i="1" dirty="0"/>
              <a:t>P</a:t>
            </a:r>
            <a:r>
              <a:rPr lang="en-US" sz="2800" dirty="0"/>
              <a:t>-value 0.005</a:t>
            </a:r>
            <a:r>
              <a:rPr lang="en-US" sz="2800" dirty="0" smtClean="0"/>
              <a:t>,</a:t>
            </a:r>
          </a:p>
          <a:p>
            <a:pPr lvl="0"/>
            <a:endParaRPr lang="en-US" sz="2800" dirty="0"/>
          </a:p>
          <a:p>
            <a:r>
              <a:rPr lang="en-US" sz="2800" dirty="0"/>
              <a:t>A. the margin of error is 0.005.</a:t>
            </a:r>
          </a:p>
          <a:p>
            <a:r>
              <a:rPr lang="en-US" sz="2800" dirty="0"/>
              <a:t>B. the null hypothesis is very likely to be true.</a:t>
            </a:r>
          </a:p>
          <a:p>
            <a:r>
              <a:rPr lang="en-US" sz="2800" dirty="0"/>
              <a:t>C. we do not have good evidence against the null hypothesis.</a:t>
            </a:r>
          </a:p>
          <a:p>
            <a:r>
              <a:rPr lang="en-US" sz="2800" dirty="0"/>
              <a:t>D. we do have good evidence against the null hypothesis.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- 1000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09600" y="1417638"/>
            <a:ext cx="8077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high school football coach claims the average weight of his players is 230 lbs.  You suspect he may be wrong, and take a sample of 18 players and get a mean weight of 228 lbs. with a standard deviation of 4 lbs.  What would your conclusion be if you ran a hypothesis test with </a:t>
            </a:r>
            <a:r>
              <a:rPr lang="en-US" sz="2000" dirty="0" smtClean="0">
                <a:sym typeface="Symbol"/>
              </a:rPr>
              <a:t> = 0.05</a:t>
            </a:r>
            <a:r>
              <a:rPr lang="en-US" sz="2000" dirty="0" smtClean="0"/>
              <a:t>?</a:t>
            </a:r>
          </a:p>
          <a:p>
            <a:endParaRPr lang="en-US" sz="2000" dirty="0"/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less than 0.05, we would reject the coach’s claim.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less than 0.05, we would not reject the coach’s claim.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greater than 0.05, we would reject the coach’s claim.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greater than 0.05, we would not reject the coach’s claim.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534" y="1066800"/>
            <a:ext cx="8915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400" dirty="0" smtClean="0"/>
              <a:t>Final Jeopardy!</a:t>
            </a:r>
            <a:endParaRPr lang="en-US" sz="14400" dirty="0"/>
          </a:p>
        </p:txBody>
      </p:sp>
    </p:spTree>
    <p:extLst>
      <p:ext uri="{BB962C8B-B14F-4D97-AF65-F5344CB8AC3E}">
        <p14:creationId xmlns:p14="http://schemas.microsoft.com/office/powerpoint/2010/main" val="357953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730155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Make your wager based on this category: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2362200" y="3130308"/>
            <a:ext cx="4495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Linear Regression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7167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– 200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lum bright="-20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060" y="1423325"/>
            <a:ext cx="33528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8600" y="1219200"/>
            <a:ext cx="48006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Here is a graph of the percent of adults in each state who were obese in 1991 and the percent who were obese in 1998.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What answer choice best describes the graph?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baseline="0" dirty="0"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Positive, linear, moderate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lang="en-US" sz="2400" baseline="0" dirty="0" smtClean="0">
                <a:latin typeface="Arial" pitchFamily="34" charset="0"/>
                <a:cs typeface="Arial" pitchFamily="34" charset="0"/>
              </a:rPr>
              <a:t>Positive, linear,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strong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Positive,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linear, weak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Random, linear, moderate</a:t>
            </a:r>
            <a:endParaRPr kumimoji="0" lang="en-US" sz="24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914400"/>
            <a:ext cx="670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You must write your wager and your groups answer on a piece of paper.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3438647"/>
            <a:ext cx="701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And now, the Final Jeopardy! answer…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51249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175623"/>
            <a:ext cx="2803478" cy="1826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0140" y="1066800"/>
            <a:ext cx="46652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Suppose you run a linear regression for a data set and get r = 0.92.  You then graph the residuals vs. the x-variable.  The plot is shown on the right.  What would be an appropriate interpretation of the residual plot?</a:t>
            </a:r>
          </a:p>
          <a:p>
            <a:endParaRPr lang="en-US" dirty="0"/>
          </a:p>
          <a:p>
            <a:pPr marL="342900" indent="-342900">
              <a:buAutoNum type="alphaUcPeriod"/>
            </a:pPr>
            <a:endParaRPr lang="en-US" dirty="0" smtClean="0"/>
          </a:p>
          <a:p>
            <a:pPr marL="342900" indent="-342900">
              <a:buAutoNum type="alphaUcPeriod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268405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Linear Regression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77885" y="3581400"/>
            <a:ext cx="8083597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2000" dirty="0"/>
              <a:t>Since the plot has a distinct curve to it, and since r = 0.92, the linear model is a good fit</a:t>
            </a:r>
            <a:r>
              <a:rPr lang="en-US" sz="2000" dirty="0" smtClean="0"/>
              <a:t>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the plot has a distinct curve to it, and since r = 0.92, the linear model is not a good fit.</a:t>
            </a:r>
            <a:endParaRPr lang="en-US" sz="2000" dirty="0"/>
          </a:p>
          <a:p>
            <a:pPr marL="342900" indent="-342900">
              <a:buFontTx/>
              <a:buAutoNum type="alphaUcPeriod"/>
            </a:pPr>
            <a:r>
              <a:rPr lang="en-US" sz="2000" dirty="0"/>
              <a:t>The shape of the residual plot doesn’t matter; since r = 0.92, the linear model is the best one.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</a:t>
            </a:r>
            <a:r>
              <a:rPr lang="en-US" sz="2000" dirty="0"/>
              <a:t>the plot has a distinct curve, the linear model is not the best model for the data, even though r = 0.92.</a:t>
            </a:r>
          </a:p>
          <a:p>
            <a:pPr marL="342900" indent="-342900">
              <a:buAutoNum type="alphaUcPeriod"/>
            </a:pPr>
            <a:endParaRPr lang="en-US" dirty="0"/>
          </a:p>
        </p:txBody>
      </p:sp>
      <p:pic>
        <p:nvPicPr>
          <p:cNvPr id="5" name="Final Jeopardy Music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6108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0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7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opardy! Theme 1984-199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4800" y="5181600"/>
            <a:ext cx="609600" cy="609600"/>
          </a:xfrm>
          <a:prstGeom prst="rect">
            <a:avLst/>
          </a:prstGeom>
        </p:spPr>
      </p:pic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533400" y="4724400"/>
            <a:ext cx="8077200" cy="1371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Thanks for playing!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326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- 400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2400" y="16002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67000"/>
            <a:ext cx="3490054" cy="26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57200" y="1438678"/>
            <a:ext cx="59436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Given the scatterplot shown below, the correlation between X and Y is probably closest to: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>
              <a:latin typeface="Arial" pitchFamily="34" charset="0"/>
              <a:cs typeface="Times New Roman" pitchFamily="18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1.3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0.55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0.99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1.3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- 600</a:t>
            </a: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457200" y="1524000"/>
            <a:ext cx="3581400" cy="51054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166843"/>
            <a:ext cx="8229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 A newscaster read a study comparing the amount of time spent cleaning and weight of the homeowner. The study </a:t>
            </a:r>
            <a:r>
              <a:rPr lang="en-US" sz="2000" dirty="0" smtClean="0"/>
              <a:t>reported a </a:t>
            </a:r>
            <a:r>
              <a:rPr lang="en-US" sz="2000" dirty="0"/>
              <a:t>correlation of –0.87. She then reported on the evening news that the more time you spend cleaning your house the skinner you will get. Which of the following is true</a:t>
            </a:r>
            <a:r>
              <a:rPr lang="en-US" sz="2000" dirty="0" smtClean="0"/>
              <a:t>?</a:t>
            </a:r>
          </a:p>
          <a:p>
            <a:pPr lvl="0"/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She </a:t>
            </a:r>
            <a:r>
              <a:rPr lang="en-US" sz="2000" dirty="0"/>
              <a:t>is incorrect since the correlation is negative which shows no relationship between the two variables.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/>
              <a:t>She is correct since –0.87 shows a strong relationship between the variables</a:t>
            </a:r>
            <a:r>
              <a:rPr lang="en-US" sz="2000" dirty="0" smtClean="0"/>
              <a:t>.</a:t>
            </a:r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The study must be incorrect because the correlation should be positive.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She </a:t>
            </a:r>
            <a:r>
              <a:rPr lang="en-US" sz="2000" dirty="0"/>
              <a:t>is incorrect because she is confusing association with causation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- 800</a:t>
            </a: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417638"/>
            <a:ext cx="8229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dirty="0"/>
              <a:t>least-squares regression line for predicting the percent of a country's females who are illiterate from the percent of males who are illiterate is </a:t>
            </a:r>
            <a:r>
              <a:rPr lang="en-US" sz="2200" i="1" dirty="0" smtClean="0"/>
              <a:t>female%</a:t>
            </a:r>
            <a:r>
              <a:rPr lang="en-US" sz="2200" dirty="0" smtClean="0"/>
              <a:t> </a:t>
            </a:r>
            <a:r>
              <a:rPr lang="en-US" sz="2200" dirty="0"/>
              <a:t>= 3.34 + </a:t>
            </a:r>
            <a:r>
              <a:rPr lang="en-US" sz="2200" dirty="0" smtClean="0"/>
              <a:t>1.39(</a:t>
            </a:r>
            <a:r>
              <a:rPr lang="en-US" sz="2200" i="1" dirty="0" smtClean="0"/>
              <a:t>male%).</a:t>
            </a:r>
          </a:p>
          <a:p>
            <a:endParaRPr lang="en-US" sz="2200" dirty="0"/>
          </a:p>
          <a:p>
            <a:r>
              <a:rPr lang="en-US" sz="2200" dirty="0"/>
              <a:t>In China, 10.1% of men are illiterate. Predict the percent of illiterate women in China. </a:t>
            </a:r>
            <a:endParaRPr lang="en-US" sz="2200" dirty="0" smtClean="0"/>
          </a:p>
          <a:p>
            <a:endParaRPr lang="en-US" sz="2200" dirty="0"/>
          </a:p>
          <a:p>
            <a:pPr marL="342900" indent="-342900">
              <a:buAutoNum type="alphaUcPeriod"/>
            </a:pPr>
            <a:r>
              <a:rPr lang="en-US" sz="2200" dirty="0" smtClean="0"/>
              <a:t>4.7</a:t>
            </a:r>
            <a:r>
              <a:rPr lang="en-US" sz="2200" dirty="0"/>
              <a:t>% </a:t>
            </a:r>
            <a:endParaRPr lang="en-US" sz="2200" dirty="0" smtClean="0"/>
          </a:p>
          <a:p>
            <a:pPr marL="342900" indent="-342900">
              <a:buAutoNum type="alphaUcPeriod"/>
            </a:pPr>
            <a:r>
              <a:rPr lang="en-US" sz="2200" dirty="0" smtClean="0"/>
              <a:t>14</a:t>
            </a:r>
            <a:r>
              <a:rPr lang="en-US" sz="2200" dirty="0"/>
              <a:t>% 		</a:t>
            </a:r>
            <a:endParaRPr lang="en-US" sz="2200" dirty="0" smtClean="0"/>
          </a:p>
          <a:p>
            <a:pPr marL="342900" indent="-342900">
              <a:buAutoNum type="alphaUcPeriod"/>
            </a:pPr>
            <a:r>
              <a:rPr lang="en-US" sz="2200" dirty="0" smtClean="0"/>
              <a:t>17.4</a:t>
            </a:r>
            <a:r>
              <a:rPr lang="en-US" sz="2200" dirty="0"/>
              <a:t>% 		</a:t>
            </a:r>
            <a:endParaRPr lang="en-US" sz="2200" dirty="0" smtClean="0"/>
          </a:p>
          <a:p>
            <a:pPr marL="342900" indent="-342900">
              <a:buAutoNum type="alphaUcPeriod"/>
            </a:pPr>
            <a:r>
              <a:rPr lang="en-US" sz="2200" dirty="0" smtClean="0"/>
              <a:t>47.8</a:t>
            </a:r>
            <a:r>
              <a:rPr lang="en-US" sz="2200" dirty="0"/>
              <a:t>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417638"/>
            <a:ext cx="8382000" cy="452431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400" dirty="0" smtClean="0"/>
              <a:t>Daily Double!</a:t>
            </a:r>
            <a:endParaRPr lang="en-US" sz="1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 Daily Double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- 1000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1417638"/>
            <a:ext cx="82296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dirty="0"/>
              <a:t>least-squares regression line for predicting the percent of a country's females who are illiterate from the percent of males who are illiterate is </a:t>
            </a:r>
            <a:r>
              <a:rPr lang="en-US" sz="2200" i="1" dirty="0" smtClean="0"/>
              <a:t>female%</a:t>
            </a:r>
            <a:r>
              <a:rPr lang="en-US" sz="2200" dirty="0" smtClean="0"/>
              <a:t> </a:t>
            </a:r>
            <a:r>
              <a:rPr lang="en-US" sz="2200" dirty="0"/>
              <a:t>= 3.34 + </a:t>
            </a:r>
            <a:r>
              <a:rPr lang="en-US" sz="2200" dirty="0" smtClean="0"/>
              <a:t>1.39(</a:t>
            </a:r>
            <a:r>
              <a:rPr lang="en-US" sz="2200" i="1" dirty="0" smtClean="0"/>
              <a:t>male%).</a:t>
            </a:r>
          </a:p>
          <a:p>
            <a:endParaRPr lang="en-US" sz="2200" dirty="0" smtClean="0"/>
          </a:p>
          <a:p>
            <a:pPr lvl="0"/>
            <a:r>
              <a:rPr lang="en-US" sz="2400" dirty="0"/>
              <a:t>The equation of the regression line tells us that (on </a:t>
            </a:r>
            <a:r>
              <a:rPr lang="en-US" sz="2400" dirty="0" smtClean="0"/>
              <a:t>average</a:t>
            </a:r>
            <a:r>
              <a:rPr lang="en-US" sz="2400" dirty="0"/>
              <a:t>) when the male illiteracy rate goes up by 1%, the female rate goes up </a:t>
            </a:r>
            <a:r>
              <a:rPr lang="en-US" sz="2400" dirty="0" smtClean="0"/>
              <a:t>by</a:t>
            </a:r>
          </a:p>
          <a:p>
            <a:pPr lvl="0"/>
            <a:endParaRPr lang="en-US" sz="2400" dirty="0"/>
          </a:p>
          <a:p>
            <a:r>
              <a:rPr lang="en-US" sz="2400" dirty="0"/>
              <a:t>A. 4.73% 	</a:t>
            </a:r>
            <a:r>
              <a:rPr lang="en-US" sz="2400" dirty="0" smtClean="0"/>
              <a:t>B</a:t>
            </a:r>
            <a:r>
              <a:rPr lang="en-US" sz="2400" dirty="0"/>
              <a:t>. 3.34% 	</a:t>
            </a:r>
            <a:r>
              <a:rPr lang="en-US" sz="2400" dirty="0" smtClean="0"/>
              <a:t>C</a:t>
            </a:r>
            <a:r>
              <a:rPr lang="en-US" sz="2400" dirty="0"/>
              <a:t>. 1.95% 	</a:t>
            </a:r>
            <a:r>
              <a:rPr lang="en-US" sz="2400" dirty="0" smtClean="0"/>
              <a:t>D</a:t>
            </a:r>
            <a:r>
              <a:rPr lang="en-US" sz="2400" dirty="0"/>
              <a:t>. 1.39%</a:t>
            </a:r>
          </a:p>
          <a:p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- 200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57200" y="1417638"/>
            <a:ext cx="8229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You are planning an experiment to study the effect of gasoline </a:t>
            </a:r>
            <a:r>
              <a:rPr lang="en-US" sz="2800" dirty="0" smtClean="0"/>
              <a:t>octane value </a:t>
            </a:r>
            <a:r>
              <a:rPr lang="en-US" sz="2800" dirty="0"/>
              <a:t>on the gas mileage (miles per gallon) of sport utility vehicles. In this </a:t>
            </a:r>
            <a:r>
              <a:rPr lang="en-US" sz="2800" dirty="0" smtClean="0"/>
              <a:t>study</a:t>
            </a:r>
          </a:p>
          <a:p>
            <a:pPr lvl="0"/>
            <a:endParaRPr lang="en-US" sz="2800" dirty="0"/>
          </a:p>
          <a:p>
            <a:r>
              <a:rPr lang="en-US" sz="2800" dirty="0"/>
              <a:t>A. gas mileage is a response variable.</a:t>
            </a:r>
          </a:p>
          <a:p>
            <a:r>
              <a:rPr lang="en-US" sz="2800" dirty="0"/>
              <a:t>B. gas mileage is an explanatory variable.</a:t>
            </a:r>
          </a:p>
          <a:p>
            <a:r>
              <a:rPr lang="en-US" sz="2800" dirty="0"/>
              <a:t>C. gas mileage is a lurking variable.</a:t>
            </a:r>
          </a:p>
          <a:p>
            <a:r>
              <a:rPr lang="en-US" sz="2800" dirty="0"/>
              <a:t>D. gas mileage is a categorical variable.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- 400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09600" y="1417638"/>
            <a:ext cx="807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Suppose that the least squares regression line for predicting </a:t>
            </a:r>
            <a:r>
              <a:rPr lang="en-US" sz="2400" i="1" dirty="0"/>
              <a:t>y </a:t>
            </a:r>
            <a:r>
              <a:rPr lang="en-US" sz="2400" dirty="0"/>
              <a:t>from </a:t>
            </a:r>
            <a:r>
              <a:rPr lang="en-US" sz="2400" i="1" dirty="0"/>
              <a:t>x </a:t>
            </a:r>
            <a:r>
              <a:rPr lang="en-US" sz="2400" dirty="0"/>
              <a:t>is </a:t>
            </a:r>
            <a:r>
              <a:rPr lang="en-US" sz="2400" i="1" dirty="0"/>
              <a:t>y </a:t>
            </a:r>
            <a:r>
              <a:rPr lang="en-US" sz="2400" dirty="0"/>
              <a:t>= 100 + 1</a:t>
            </a:r>
            <a:r>
              <a:rPr lang="en-US" sz="2400" i="1" dirty="0"/>
              <a:t>.</a:t>
            </a:r>
            <a:r>
              <a:rPr lang="en-US" sz="2400" dirty="0"/>
              <a:t>3</a:t>
            </a:r>
            <a:r>
              <a:rPr lang="en-US" sz="2400" i="1" dirty="0"/>
              <a:t>x</a:t>
            </a:r>
            <a:r>
              <a:rPr lang="en-US" sz="2400" dirty="0"/>
              <a:t>. Which of the following is a possible value for the correlation between </a:t>
            </a:r>
            <a:r>
              <a:rPr lang="en-US" sz="2400" i="1" dirty="0"/>
              <a:t>y </a:t>
            </a:r>
            <a:r>
              <a:rPr lang="en-US" sz="2400" dirty="0"/>
              <a:t>and </a:t>
            </a:r>
            <a:r>
              <a:rPr lang="en-US" sz="2400" i="1" dirty="0"/>
              <a:t>x</a:t>
            </a:r>
            <a:r>
              <a:rPr lang="en-US" sz="2400" dirty="0" smtClean="0"/>
              <a:t>?</a:t>
            </a:r>
          </a:p>
          <a:p>
            <a:pPr lvl="0"/>
            <a:endParaRPr lang="en-US" sz="2400" dirty="0"/>
          </a:p>
          <a:p>
            <a:pPr marL="342900" indent="-342900">
              <a:buAutoNum type="alphaUcPeriod"/>
            </a:pPr>
            <a:r>
              <a:rPr lang="en-US" sz="2400" dirty="0" smtClean="0"/>
              <a:t>1.3 </a:t>
            </a:r>
            <a:r>
              <a:rPr lang="en-US" sz="2400" dirty="0"/>
              <a:t>		  </a:t>
            </a:r>
            <a:endParaRPr lang="en-US" sz="2400" dirty="0" smtClean="0"/>
          </a:p>
          <a:p>
            <a:pPr marL="342900" indent="-342900"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>
                <a:sym typeface="Symbol"/>
              </a:rPr>
              <a:t></a:t>
            </a:r>
            <a:r>
              <a:rPr lang="en-US" sz="2400" dirty="0" smtClean="0"/>
              <a:t>1</a:t>
            </a:r>
            <a:r>
              <a:rPr lang="en-US" sz="2400" i="1" dirty="0" smtClean="0"/>
              <a:t>.</a:t>
            </a:r>
            <a:r>
              <a:rPr lang="en-US" sz="2400" dirty="0" smtClean="0"/>
              <a:t>3 </a:t>
            </a:r>
            <a:r>
              <a:rPr lang="en-US" sz="2400" dirty="0"/>
              <a:t>	</a:t>
            </a:r>
            <a:endParaRPr lang="en-US" sz="2400" dirty="0" smtClean="0"/>
          </a:p>
          <a:p>
            <a:pPr marL="342900" indent="-342900">
              <a:buAutoNum type="alphaUcPeriod"/>
            </a:pPr>
            <a:r>
              <a:rPr lang="en-US" sz="2400" dirty="0" smtClean="0"/>
              <a:t> 0 </a:t>
            </a:r>
          </a:p>
          <a:p>
            <a:r>
              <a:rPr lang="en-US" sz="2400" dirty="0" smtClean="0"/>
              <a:t>D.  </a:t>
            </a:r>
            <a:r>
              <a:rPr lang="en-US" sz="2400" i="1" dirty="0">
                <a:sym typeface="Symbol"/>
              </a:rPr>
              <a:t></a:t>
            </a:r>
            <a:r>
              <a:rPr lang="en-US" sz="2400" dirty="0" smtClean="0"/>
              <a:t>0</a:t>
            </a:r>
            <a:r>
              <a:rPr lang="en-US" sz="2400" i="1" dirty="0" smtClean="0"/>
              <a:t>.</a:t>
            </a:r>
            <a:r>
              <a:rPr lang="en-US" sz="2400" dirty="0" smtClean="0"/>
              <a:t>5 </a:t>
            </a:r>
            <a:r>
              <a:rPr lang="en-US" sz="2400" dirty="0"/>
              <a:t>	</a:t>
            </a:r>
            <a:endParaRPr lang="en-US" sz="2400" dirty="0" smtClean="0"/>
          </a:p>
          <a:p>
            <a:r>
              <a:rPr lang="en-US" sz="2400" dirty="0" smtClean="0"/>
              <a:t>E. 0.5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">
  <a:themeElements>
    <a:clrScheme name="Jeopardy">
      <a:dk1>
        <a:srgbClr val="FFFFFF"/>
      </a:dk1>
      <a:lt1>
        <a:srgbClr val="FFFFFF"/>
      </a:lt1>
      <a:dk2>
        <a:srgbClr val="0070C0"/>
      </a:dk2>
      <a:lt2>
        <a:srgbClr val="95B3D7"/>
      </a:lt2>
      <a:accent1>
        <a:srgbClr val="4F81BD"/>
      </a:accent1>
      <a:accent2>
        <a:srgbClr val="00B0F0"/>
      </a:accent2>
      <a:accent3>
        <a:srgbClr val="0070C0"/>
      </a:accent3>
      <a:accent4>
        <a:srgbClr val="4F81BD"/>
      </a:accent4>
      <a:accent5>
        <a:srgbClr val="4BACC6"/>
      </a:accent5>
      <a:accent6>
        <a:srgbClr val="1F497D"/>
      </a:accent6>
      <a:hlink>
        <a:srgbClr val="FFFFFF"/>
      </a:hlink>
      <a:folHlink>
        <a:srgbClr val="95373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36A6FD6-7372-4F49-8A26-3602F3AFDF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</Template>
  <TotalTime>686</TotalTime>
  <Words>2016</Words>
  <Application>Microsoft Office PowerPoint</Application>
  <PresentationFormat>On-screen Show (4:3)</PresentationFormat>
  <Paragraphs>315</Paragraphs>
  <Slides>32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CSC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Central Bucks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cmcglone</dc:creator>
  <cp:lastModifiedBy>MCNELIS, LAUREN</cp:lastModifiedBy>
  <cp:revision>45</cp:revision>
  <dcterms:created xsi:type="dcterms:W3CDTF">2011-12-13T18:48:28Z</dcterms:created>
  <dcterms:modified xsi:type="dcterms:W3CDTF">2013-06-14T19:52:18Z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TC300095759990</vt:lpwstr>
  </property>
</Properties>
</file>